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4" r:id="rId6"/>
    <p:sldId id="262" r:id="rId7"/>
    <p:sldId id="268" r:id="rId8"/>
    <p:sldId id="275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86410" autoAdjust="0"/>
  </p:normalViewPr>
  <p:slideViewPr>
    <p:cSldViewPr>
      <p:cViewPr varScale="1">
        <p:scale>
          <a:sx n="80" d="100"/>
          <a:sy n="80" d="100"/>
        </p:scale>
        <p:origin x="-10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608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9D6CB88-4042-447F-8BC3-75DD4034ECF5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C8F84C1-7901-47B1-B3E2-20FED1ED3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Set up: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Math test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Ravens in Direct RT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Block span training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FA54B5-D13E-4658-B589-11CDAB705CF6}" type="slidenum">
              <a:rPr lang="en-US" smtClean="0">
                <a:cs typeface="Arial" charset="0"/>
              </a:rPr>
              <a:pPr/>
              <a:t>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F5635C-3CC4-424A-A078-7AB8C3C8C018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08B5888-D63D-4513-A9E9-D5FBBF365C3D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53EDD5-B07A-4445-8EE8-DFA4CB904793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D5C92D-78B1-4050-9476-F7D2C67517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ACE662-EBE9-4DC6-81DD-6F5A2ED18187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51247F-2BAB-4052-ACA2-152DEEB99A03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1FDF00-79EE-4879-AE67-28AEF15BED54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7D4FC9-8D10-4CF7-9AB3-34C8DB4A645E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692363-2389-4032-B2AA-975FBD9E9157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179D25-CC81-4C5F-AB04-E28A8F2C8506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189814-E8C4-4416-8BD0-30E8ADECF1AC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8CF2-3D21-4C31-8FAA-1219F3DEA121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8A7D0-B0E8-40C8-BD8F-8B841FA68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957F-C3C7-46A2-AC54-0DC2031A589B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941E2-713A-4553-BC22-3E79715A6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741D4-4D15-48F0-B733-7BA7EA5ABF7C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1BEDF-B00D-4C06-890E-2801E0AF5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35C62-7D36-4E73-B662-C701BC0311DD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72892-6348-4E44-86AA-D83CAA251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D08E2-FC0F-4AD0-B10E-919834CB141C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CA895-F73B-408D-8055-353B79F8F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F925F-D5DD-422A-AB49-6A22D42FE2B1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982D1-7FE5-4B66-A478-82DCACF0E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BEF2-D656-4E4D-AFB6-191AF190BE52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A72C-4089-4B61-9D0E-93588D01D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5AE84-1AF7-4583-9C29-333A4F6289F3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63447-E69A-4BEB-9958-932375880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74C7E-B38A-492A-941B-5C75176310CA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D57A2-1871-45DE-B1F8-FA152FF65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1B522-BE01-41F9-8B14-859530575B5E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22F4E-EE4C-4F5C-AA77-298CD0891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FA61B-910D-4E31-BA4C-D4C3BE40460D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339B-89B5-4F4B-A438-D6C2E4CCC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185E10-E82F-4B67-A1AF-EC8D51CD3481}" type="datetimeFigureOut">
              <a:rPr lang="en-US"/>
              <a:pPr>
                <a:defRPr/>
              </a:pPr>
              <a:t>7/29/2010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C3D74E-570A-40C3-B99D-99FA54111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76400"/>
            <a:ext cx="82296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Team Cognitive Training</a:t>
            </a:r>
            <a:endParaRPr lang="en-US" sz="6000" dirty="0"/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28600" y="4648200"/>
            <a:ext cx="84248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/>
              <a:t>Improving Quantitative Reasoning by Training </a:t>
            </a:r>
          </a:p>
          <a:p>
            <a:pPr algn="ctr"/>
            <a:r>
              <a:rPr lang="en-US" sz="2800"/>
              <a:t>Visuo-Spatial Working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Research Problems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2057400"/>
          </a:xfrm>
        </p:spPr>
        <p:txBody>
          <a:bodyPr/>
          <a:lstStyle/>
          <a:p>
            <a:pPr eaLnBrk="1" hangingPunct="1"/>
            <a:r>
              <a:rPr lang="en-US" smtClean="0"/>
              <a:t>US students underperform</a:t>
            </a:r>
          </a:p>
          <a:p>
            <a:pPr eaLnBrk="1" hangingPunct="1"/>
            <a:r>
              <a:rPr lang="en-US" smtClean="0"/>
              <a:t>Cognitive ability declines with age</a:t>
            </a:r>
          </a:p>
          <a:p>
            <a:pPr eaLnBrk="1" hangingPunct="1"/>
            <a:r>
              <a:rPr lang="en-US" smtClean="0"/>
              <a:t>Improve understanding of brain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Working memory as solution</a:t>
            </a:r>
          </a:p>
        </p:txBody>
      </p:sp>
      <p:pic>
        <p:nvPicPr>
          <p:cNvPr id="4100" name="Picture 5" descr="C:\Documents and Settings\Timothy\Local Settings\Temporary Internet Files\Content.IE5\UYRJNITW\MPj0400046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971800"/>
            <a:ext cx="123031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Working Memory</a:t>
            </a:r>
            <a:endParaRPr 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Apply knowledge using general fluid intelligence (gF) to solve problems</a:t>
            </a:r>
          </a:p>
          <a:p>
            <a:pPr eaLnBrk="1" hangingPunct="1"/>
            <a:r>
              <a:rPr lang="en-US" smtClean="0"/>
              <a:t>gF = short-term memory + working memory (WM)</a:t>
            </a:r>
          </a:p>
          <a:p>
            <a:pPr eaLnBrk="1" hangingPunct="1"/>
            <a:r>
              <a:rPr lang="en-US" smtClean="0"/>
              <a:t>WM = ability to maintain and manipulate information</a:t>
            </a:r>
          </a:p>
        </p:txBody>
      </p:sp>
      <p:pic>
        <p:nvPicPr>
          <p:cNvPr id="5124" name="Picture 4" descr="C:\Documents and Settings\Timothy\Local Settings\Temporary Internet Files\Content.IE5\QVHM45HZ\MCj0291978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191000"/>
            <a:ext cx="158591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2971800" y="48768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Book Antiqua" pitchFamily="18" charset="0"/>
              </a:rPr>
              <a:t>WM</a:t>
            </a: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4343400" y="6172200"/>
            <a:ext cx="2195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Book Antiqua" pitchFamily="18" charset="0"/>
              </a:rPr>
              <a:t>Long-term memory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581400" y="4876800"/>
            <a:ext cx="3810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6200000">
            <a:off x="4572000" y="5867400"/>
            <a:ext cx="3810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Visuo</a:t>
            </a:r>
            <a:r>
              <a:rPr lang="en-US" dirty="0" smtClean="0"/>
              <a:t>-Spatial WM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641725"/>
          </a:xfrm>
        </p:spPr>
        <p:txBody>
          <a:bodyPr/>
          <a:lstStyle/>
          <a:p>
            <a:pPr eaLnBrk="1" hangingPunct="1"/>
            <a:r>
              <a:rPr lang="en-US" sz="3200" smtClean="0"/>
              <a:t>WM = visuo-spatial + auditory + central executive</a:t>
            </a:r>
          </a:p>
          <a:p>
            <a:pPr eaLnBrk="1" hangingPunct="1"/>
            <a:r>
              <a:rPr lang="en-US" sz="3200" smtClean="0"/>
              <a:t>Visuo-spatial WM </a:t>
            </a:r>
            <a:r>
              <a:rPr lang="en-US" sz="3200" smtClean="0">
                <a:sym typeface="Wingdings" pitchFamily="2" charset="2"/>
              </a:rPr>
              <a:t> math skills</a:t>
            </a:r>
          </a:p>
          <a:p>
            <a:pPr eaLnBrk="1" hangingPunct="1"/>
            <a:r>
              <a:rPr lang="en-US" sz="3200" smtClean="0"/>
              <a:t>Train visuo-spatial WM to improve quantitative reasoning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708525"/>
          </a:xfrm>
        </p:spPr>
        <p:txBody>
          <a:bodyPr/>
          <a:lstStyle/>
          <a:p>
            <a:pPr marL="650875" indent="-514350">
              <a:buFont typeface="+mj-lt"/>
              <a:buAutoNum type="arabicPeriod"/>
              <a:defRPr/>
            </a:pPr>
            <a:r>
              <a:rPr lang="en-US" sz="3000" dirty="0" smtClean="0"/>
              <a:t>Cognitive Ability </a:t>
            </a:r>
            <a:r>
              <a:rPr lang="en-US" sz="3000" dirty="0" smtClean="0">
                <a:sym typeface="Wingdings" pitchFamily="2" charset="2"/>
              </a:rPr>
              <a:t> Quantitative Reasoning</a:t>
            </a:r>
          </a:p>
          <a:p>
            <a:pPr marL="650875" indent="-514350">
              <a:buFont typeface="+mj-lt"/>
              <a:buAutoNum type="arabicPeriod"/>
              <a:defRPr/>
            </a:pPr>
            <a:endParaRPr lang="en-US" sz="3000" dirty="0" smtClean="0">
              <a:sym typeface="Wingdings" pitchFamily="2" charset="2"/>
            </a:endParaRPr>
          </a:p>
          <a:p>
            <a:pPr marL="650875" indent="-514350">
              <a:buFont typeface="+mj-lt"/>
              <a:buAutoNum type="arabicPeriod"/>
              <a:defRPr/>
            </a:pPr>
            <a:r>
              <a:rPr lang="en-US" sz="3000" dirty="0" smtClean="0"/>
              <a:t> Cognitive Ability Can Be Trained</a:t>
            </a:r>
          </a:p>
          <a:p>
            <a:pPr marL="1236662" lvl="2" indent="-514350">
              <a:buFont typeface="+mj-lt"/>
              <a:buAutoNum type="alphaUcPeriod"/>
              <a:defRPr/>
            </a:pPr>
            <a:r>
              <a:rPr lang="en-US" sz="2400" dirty="0" smtClean="0"/>
              <a:t>Plastic quality of the brain</a:t>
            </a:r>
          </a:p>
          <a:p>
            <a:pPr marL="1236662" lvl="2" indent="-514350">
              <a:buFont typeface="+mj-lt"/>
              <a:buAutoNum type="alphaUcPeriod"/>
              <a:defRPr/>
            </a:pPr>
            <a:r>
              <a:rPr lang="en-US" sz="2400" dirty="0" smtClean="0"/>
              <a:t>Training transfer</a:t>
            </a:r>
          </a:p>
          <a:p>
            <a:pPr marL="971550" lvl="1" indent="-514350">
              <a:buFont typeface="+mj-lt"/>
              <a:buAutoNum type="alphaUcPeriod"/>
              <a:defRPr/>
            </a:pPr>
            <a:endParaRPr lang="en-US" sz="3000" dirty="0" smtClean="0"/>
          </a:p>
          <a:p>
            <a:pPr marL="650875" indent="-514350">
              <a:buFont typeface="+mj-lt"/>
              <a:buAutoNum type="arabicPeriod"/>
              <a:defRPr/>
            </a:pPr>
            <a:r>
              <a:rPr lang="en-US" sz="3000" dirty="0" smtClean="0"/>
              <a:t>Quantitative Reasoning Can Be Improved Through Cognitive Training</a:t>
            </a:r>
          </a:p>
          <a:p>
            <a:pPr marL="1042988" lvl="1" indent="-457200">
              <a:buFont typeface="+mj-lt"/>
              <a:buAutoNum type="arabicPeriod"/>
              <a:defRPr/>
            </a:pPr>
            <a:endParaRPr lang="en-US" sz="30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Hypotheses</a:t>
            </a:r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>
            <a:off x="4114800" y="4191000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2057400"/>
            <a:ext cx="4572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/>
          <a:p>
            <a:pPr eaLnBrk="1" hangingPunct="1"/>
            <a:r>
              <a:rPr lang="en-US" sz="3600" smtClean="0"/>
              <a:t>Recruit Participants</a:t>
            </a:r>
          </a:p>
          <a:p>
            <a:pPr eaLnBrk="1" hangingPunct="1"/>
            <a:r>
              <a:rPr lang="en-US" sz="3600" smtClean="0"/>
              <a:t>Pre-Test</a:t>
            </a:r>
          </a:p>
          <a:p>
            <a:pPr eaLnBrk="1" hangingPunct="1"/>
            <a:r>
              <a:rPr lang="en-US" sz="3600" smtClean="0"/>
              <a:t>Training</a:t>
            </a:r>
          </a:p>
          <a:p>
            <a:pPr lvl="1" eaLnBrk="1" hangingPunct="1"/>
            <a:r>
              <a:rPr lang="en-US" sz="3200" smtClean="0"/>
              <a:t>Experimental Group: ABST </a:t>
            </a:r>
          </a:p>
          <a:p>
            <a:pPr lvl="1" eaLnBrk="1" hangingPunct="1"/>
            <a:r>
              <a:rPr lang="en-US" sz="3200" smtClean="0"/>
              <a:t>Control Group: Sentential</a:t>
            </a:r>
          </a:p>
          <a:p>
            <a:pPr eaLnBrk="1" hangingPunct="1"/>
            <a:r>
              <a:rPr lang="en-US" sz="3600" smtClean="0"/>
              <a:t>Mid-Point Check-In</a:t>
            </a:r>
          </a:p>
          <a:p>
            <a:pPr eaLnBrk="1" hangingPunct="1"/>
            <a:r>
              <a:rPr lang="en-US" sz="3600" smtClean="0"/>
              <a:t>Post-Test</a:t>
            </a:r>
          </a:p>
          <a:p>
            <a:pPr eaLnBrk="1" hangingPunct="1"/>
            <a:r>
              <a:rPr lang="en-US" sz="3600" smtClean="0"/>
              <a:t>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We’re Measuring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51325"/>
          </a:xfrm>
        </p:spPr>
        <p:txBody>
          <a:bodyPr/>
          <a:lstStyle/>
          <a:p>
            <a:pPr eaLnBrk="1" hangingPunct="1"/>
            <a:r>
              <a:rPr lang="en-US" sz="3200" smtClean="0"/>
              <a:t>Response Inhibition</a:t>
            </a:r>
          </a:p>
          <a:p>
            <a:pPr eaLnBrk="1" hangingPunct="1"/>
            <a:r>
              <a:rPr lang="en-US" sz="3200" smtClean="0"/>
              <a:t>Working Memory</a:t>
            </a:r>
          </a:p>
          <a:p>
            <a:pPr eaLnBrk="1" hangingPunct="1"/>
            <a:r>
              <a:rPr lang="en-US" sz="3200" smtClean="0"/>
              <a:t>Perceptual Speed</a:t>
            </a:r>
          </a:p>
          <a:p>
            <a:pPr eaLnBrk="1" hangingPunct="1"/>
            <a:r>
              <a:rPr lang="en-US" sz="3200" smtClean="0"/>
              <a:t>Reading Comprehension</a:t>
            </a:r>
          </a:p>
          <a:p>
            <a:pPr eaLnBrk="1" hangingPunct="1"/>
            <a:r>
              <a:rPr lang="en-US" sz="3200" smtClean="0"/>
              <a:t>Math Ability</a:t>
            </a:r>
          </a:p>
          <a:p>
            <a:pPr eaLnBrk="1" hangingPunct="1"/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How We’ll Measure It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smtClean="0"/>
              <a:t>Adaptive Block Span Task</a:t>
            </a:r>
          </a:p>
          <a:p>
            <a:r>
              <a:rPr lang="en-US" sz="3200" smtClean="0"/>
              <a:t>Raven’s Progressive Matrices</a:t>
            </a:r>
          </a:p>
          <a:p>
            <a:r>
              <a:rPr lang="en-US" sz="3200" smtClean="0"/>
              <a:t>Math Assessment</a:t>
            </a:r>
          </a:p>
          <a:p>
            <a:r>
              <a:rPr lang="en-US" sz="3200" smtClean="0"/>
              <a:t>Modular Arithmetic Task</a:t>
            </a:r>
          </a:p>
          <a:p>
            <a:r>
              <a:rPr lang="en-US" sz="3200" smtClean="0"/>
              <a:t>Verbal Learning Task</a:t>
            </a:r>
          </a:p>
          <a:p>
            <a:r>
              <a:rPr lang="en-US" sz="3200" smtClean="0"/>
              <a:t>Reading Span</a:t>
            </a:r>
          </a:p>
          <a:p>
            <a:r>
              <a:rPr lang="en-US" sz="3200" smtClean="0"/>
              <a:t>Perceptual Speed Tasks</a:t>
            </a:r>
          </a:p>
          <a:p>
            <a:r>
              <a:rPr lang="en-US" sz="3200" smtClean="0"/>
              <a:t>Stroop Task</a:t>
            </a:r>
          </a:p>
          <a:p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Status: Completed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smtClean="0"/>
              <a:t>IRB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mtClean="0"/>
              <a:t>Grant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mtClean="0"/>
              <a:t>Task Programming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mtClean="0"/>
              <a:t>Plans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Methodology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Data Collection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Data Analysis</a:t>
            </a:r>
          </a:p>
          <a:p>
            <a:pPr eaLnBrk="1" hangingPunct="1"/>
            <a:endParaRPr lang="en-US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i="1" smtClean="0"/>
              <a:t>Ready for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Pilot testing this semester</a:t>
            </a:r>
          </a:p>
          <a:p>
            <a:pPr eaLnBrk="1" hangingPunct="1"/>
            <a:r>
              <a:rPr lang="en-US" smtClean="0"/>
              <a:t>Real testing next semester</a:t>
            </a:r>
          </a:p>
          <a:p>
            <a:pPr eaLnBrk="1" hangingPunct="1"/>
            <a:r>
              <a:rPr lang="en-US" smtClean="0"/>
              <a:t>Each task has a scoring algorithm.</a:t>
            </a:r>
          </a:p>
          <a:p>
            <a:pPr lvl="1" eaLnBrk="1" hangingPunct="1"/>
            <a:r>
              <a:rPr lang="en-US" smtClean="0"/>
              <a:t>Analyze/Compare results from pre and post-tests in respect to training.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Team Composition and Process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 members</a:t>
            </a:r>
          </a:p>
          <a:p>
            <a:pPr eaLnBrk="1" hangingPunct="1"/>
            <a:r>
              <a:rPr lang="en-US" smtClean="0"/>
              <a:t>Everyone does equal work</a:t>
            </a:r>
          </a:p>
          <a:p>
            <a:pPr lvl="1" eaLnBrk="1" hangingPunct="1"/>
            <a:r>
              <a:rPr lang="en-US" smtClean="0"/>
              <a:t>Ex. All helped program tasks</a:t>
            </a:r>
          </a:p>
          <a:p>
            <a:pPr eaLnBrk="1" hangingPunct="1"/>
            <a:r>
              <a:rPr lang="en-US" smtClean="0"/>
              <a:t>No subgroups</a:t>
            </a:r>
          </a:p>
          <a:p>
            <a:pPr eaLnBrk="1" hangingPunct="1"/>
            <a:r>
              <a:rPr lang="en-US" smtClean="0"/>
              <a:t>Work collectively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352800"/>
            <a:ext cx="39624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Advice for Future Teams</a:t>
            </a:r>
            <a:endParaRPr 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Small team is good</a:t>
            </a:r>
          </a:p>
          <a:p>
            <a:pPr lvl="1" eaLnBrk="1" hangingPunct="1"/>
            <a:r>
              <a:rPr lang="en-US" smtClean="0"/>
              <a:t>Division of work</a:t>
            </a:r>
          </a:p>
          <a:p>
            <a:pPr lvl="1" eaLnBrk="1" hangingPunct="1"/>
            <a:r>
              <a:rPr lang="en-US" smtClean="0"/>
              <a:t>Accountability</a:t>
            </a:r>
          </a:p>
          <a:p>
            <a:pPr lvl="1" eaLnBrk="1" hangingPunct="1"/>
            <a:r>
              <a:rPr lang="en-US" smtClean="0"/>
              <a:t>Everyone understands the project</a:t>
            </a:r>
          </a:p>
          <a:p>
            <a:pPr lvl="1" eaLnBrk="1" hangingPunct="1"/>
            <a:r>
              <a:rPr lang="en-US" smtClean="0"/>
              <a:t>Easier to coordinate</a:t>
            </a:r>
          </a:p>
          <a:p>
            <a:pPr lvl="1" eaLnBrk="1" hangingPunct="1"/>
            <a:r>
              <a:rPr lang="en-US" smtClean="0"/>
              <a:t>Tight knit group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652838"/>
            <a:ext cx="4038600" cy="320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We’re in good shape 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819400"/>
            <a:ext cx="38100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753</TotalTime>
  <Words>285</Words>
  <Application>Microsoft Office PowerPoint</Application>
  <PresentationFormat>On-screen Show (4:3)</PresentationFormat>
  <Paragraphs>97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Lucida Sans</vt:lpstr>
      <vt:lpstr>Book Antiqua</vt:lpstr>
      <vt:lpstr>Wingdings 2</vt:lpstr>
      <vt:lpstr>Wingdings</vt:lpstr>
      <vt:lpstr>Wingdings 3</vt:lpstr>
      <vt:lpstr>Calibri</vt:lpstr>
      <vt:lpstr>Apex</vt:lpstr>
      <vt:lpstr>Team Cognitive Training</vt:lpstr>
      <vt:lpstr>Research Problems</vt:lpstr>
      <vt:lpstr>Working Memory</vt:lpstr>
      <vt:lpstr>Visuo-Spatial WM</vt:lpstr>
      <vt:lpstr>Hypotheses</vt:lpstr>
      <vt:lpstr>Methodology</vt:lpstr>
      <vt:lpstr>What We’re Measuring</vt:lpstr>
      <vt:lpstr>How We’ll Measure It</vt:lpstr>
      <vt:lpstr>Status: Completed</vt:lpstr>
      <vt:lpstr>Data Collection</vt:lpstr>
      <vt:lpstr>Team Composition and Process</vt:lpstr>
      <vt:lpstr>Advice for Future Teams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Cog. Train.</dc:title>
  <dc:creator>Timothy Briner</dc:creator>
  <cp:lastModifiedBy>Timothy Briner</cp:lastModifiedBy>
  <cp:revision>25</cp:revision>
  <dcterms:created xsi:type="dcterms:W3CDTF">2009-03-24T23:55:44Z</dcterms:created>
  <dcterms:modified xsi:type="dcterms:W3CDTF">2010-07-29T16:31:16Z</dcterms:modified>
</cp:coreProperties>
</file>